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29600" cy="2808312"/>
          </a:xfrm>
        </p:spPr>
        <p:txBody>
          <a:bodyPr>
            <a:norm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Сұрақ – жауап түрінде анықтау немесе толықтыруға мұқтаж ақпараты бар ерекше ойлау формасы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USER\Desktop\-SvqNrSdXxU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3140968"/>
            <a:ext cx="7200800" cy="3456384"/>
          </a:xfrm>
          <a:prstGeom prst="rect">
            <a:avLst/>
          </a:prstGeom>
          <a:noFill/>
        </p:spPr>
      </p:pic>
      <p:pic>
        <p:nvPicPr>
          <p:cNvPr id="1027" name="Picture 3" descr="C:\Users\USER\Desktop\201303311732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5949280"/>
            <a:ext cx="936104" cy="6480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       Сұрақ қою мынандай                 түрлерге бөлінеді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600200"/>
            <a:ext cx="7787208" cy="4525963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баламалы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– бір мағыналы жауаптарды талап ететін сұрақтар (иә, жоқ);</a:t>
            </a:r>
          </a:p>
          <a:p>
            <a:pPr algn="just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Өзіндігі жоқ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– жанама сипаты бар бағалауларға жататын сұрақтар;</a:t>
            </a:r>
          </a:p>
          <a:p>
            <a:pPr algn="just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веерлі (қатпарлы)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– тыңдаудың көптігін көрсететін сұрақтар;</a:t>
            </a:r>
          </a:p>
          <a:p>
            <a:pPr marL="514350" indent="-514350" algn="just">
              <a:buAutoNum type="arabicPeriod" startAt="4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Сыпайы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– адамның өте-мөте интимдік, жеке қасиеттеріне, оның басқа адамдармен қатынасына қатысы бар сұрақтар:</a:t>
            </a:r>
          </a:p>
          <a:p>
            <a:pPr marL="514350" indent="-514350" algn="just">
              <a:buAutoNum type="arabicPeriod" startAt="4"/>
            </a:pP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rabicPeriod" startAt="4"/>
            </a:pP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rabicPeriod" startAt="4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USER\Desktop\-SvqNrSdXx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0648"/>
            <a:ext cx="1619672" cy="1296144"/>
          </a:xfrm>
          <a:prstGeom prst="rect">
            <a:avLst/>
          </a:prstGeom>
          <a:noFill/>
        </p:spPr>
      </p:pic>
      <p:pic>
        <p:nvPicPr>
          <p:cNvPr id="5" name="Picture 3" descr="C:\Users\USER\Desktop\201303311732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628800"/>
            <a:ext cx="899592" cy="648072"/>
          </a:xfrm>
          <a:prstGeom prst="rect">
            <a:avLst/>
          </a:prstGeom>
          <a:noFill/>
        </p:spPr>
      </p:pic>
      <p:pic>
        <p:nvPicPr>
          <p:cNvPr id="6" name="Picture 3" descr="C:\Users\USER\Desktop\201303311732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708920"/>
            <a:ext cx="899592" cy="648072"/>
          </a:xfrm>
          <a:prstGeom prst="rect">
            <a:avLst/>
          </a:prstGeom>
          <a:noFill/>
        </p:spPr>
      </p:pic>
      <p:pic>
        <p:nvPicPr>
          <p:cNvPr id="7" name="Picture 3" descr="C:\Users\USER\Desktop\201303311732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645024"/>
            <a:ext cx="899592" cy="648072"/>
          </a:xfrm>
          <a:prstGeom prst="rect">
            <a:avLst/>
          </a:prstGeom>
          <a:noFill/>
        </p:spPr>
      </p:pic>
      <p:pic>
        <p:nvPicPr>
          <p:cNvPr id="8" name="Picture 3" descr="C:\Users\USER\Desktop\2013033117320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725144"/>
            <a:ext cx="899592" cy="5509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836712"/>
            <a:ext cx="7776864" cy="6021288"/>
          </a:xfrm>
        </p:spPr>
        <p:txBody>
          <a:bodyPr>
            <a:normAutofit/>
          </a:bodyPr>
          <a:lstStyle/>
          <a:p>
            <a:pPr algn="just"/>
            <a:r>
              <a:rPr lang="kk-KZ" sz="2400" dirty="0" smtClean="0"/>
              <a:t>5.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Дихотомиялық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– тек бір таңдауы ғана бар, бірақ міндетті түрде сенімді немсе теріс шамаланған сұрақтар;</a:t>
            </a:r>
            <a:br>
              <a:rPr lang="kk-K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жабық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– тек берілген тұжырымдарда бір немесе бірнеше жауаптарды таңдауды қарастыратын сұрақтар;</a:t>
            </a:r>
            <a:br>
              <a:rPr lang="kk-K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бақылаушы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– мәліметтердің шындығын бақылау үшін пайдалынатын сұрақтар;</a:t>
            </a:r>
            <a:br>
              <a:rPr lang="kk-K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жанама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– респонденттен (сауалнамаға жауап берушіден) жасырынған мағынаны түсіндіруді қамтитын сұрақтар,</a:t>
            </a:r>
            <a:br>
              <a:rPr lang="kk-K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9.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жеке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– сұрақ берушінің бағалауы мен ойлануына қатысты сұрақтар;</a:t>
            </a:r>
            <a:br>
              <a:rPr lang="kk-K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10.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қақпан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– (айлакерлік сұрақ) – жоққа жауап беруді қарастыратын тестің түрі;</a:t>
            </a:r>
            <a:br>
              <a:rPr lang="kk-KZ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USER\Desktop\-SvqNrSdXx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871192" cy="1052736"/>
          </a:xfrm>
          <a:prstGeom prst="rect">
            <a:avLst/>
          </a:prstGeom>
          <a:noFill/>
        </p:spPr>
      </p:pic>
      <p:pic>
        <p:nvPicPr>
          <p:cNvPr id="5" name="Picture 3" descr="C:\Users\USER\Desktop\201303311732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924944"/>
            <a:ext cx="899592" cy="648072"/>
          </a:xfrm>
          <a:prstGeom prst="rect">
            <a:avLst/>
          </a:prstGeom>
          <a:noFill/>
        </p:spPr>
      </p:pic>
      <p:pic>
        <p:nvPicPr>
          <p:cNvPr id="6" name="Picture 3" descr="C:\Users\USER\Desktop\201303311732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3789040"/>
            <a:ext cx="899592" cy="648072"/>
          </a:xfrm>
          <a:prstGeom prst="rect">
            <a:avLst/>
          </a:prstGeom>
          <a:noFill/>
        </p:spPr>
      </p:pic>
      <p:pic>
        <p:nvPicPr>
          <p:cNvPr id="7" name="Picture 3" descr="C:\Users\USER\Desktop\201303311732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653136"/>
            <a:ext cx="899592" cy="648072"/>
          </a:xfrm>
          <a:prstGeom prst="rect">
            <a:avLst/>
          </a:prstGeom>
          <a:noFill/>
        </p:spPr>
      </p:pic>
      <p:pic>
        <p:nvPicPr>
          <p:cNvPr id="8" name="Picture 3" descr="C:\Users\USER\Desktop\201303311732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5517232"/>
            <a:ext cx="899592" cy="648072"/>
          </a:xfrm>
          <a:prstGeom prst="rect">
            <a:avLst/>
          </a:prstGeom>
          <a:noFill/>
        </p:spPr>
      </p:pic>
      <p:pic>
        <p:nvPicPr>
          <p:cNvPr id="9" name="Picture 3" descr="C:\Users\USER\Desktop\201303311732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340768"/>
            <a:ext cx="899592" cy="648072"/>
          </a:xfrm>
          <a:prstGeom prst="rect">
            <a:avLst/>
          </a:prstGeom>
          <a:noFill/>
        </p:spPr>
      </p:pic>
      <p:pic>
        <p:nvPicPr>
          <p:cNvPr id="10" name="Picture 3" descr="C:\Users\USER\Desktop\201303311732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204864"/>
            <a:ext cx="899592" cy="6480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620688"/>
            <a:ext cx="7344816" cy="5832648"/>
          </a:xfrm>
        </p:spPr>
        <p:txBody>
          <a:bodyPr>
            <a:normAutofit fontScale="90000"/>
          </a:bodyPr>
          <a:lstStyle/>
          <a:p>
            <a:pPr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11.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Білім туралы (сұрақ-тест)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– респонденттердің ақпараттану дәрежесін анықтауға бағытталған сұрақтар (эрудициясын, интеллектісін);</a:t>
            </a:r>
            <a:br>
              <a:rPr lang="kk-K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12.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ашық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– алдын ала қарастырлмаған жауаптар қамтылмаған сұрақтар;</a:t>
            </a:r>
            <a:br>
              <a:rPr lang="kk-K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13.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фактілер туралы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– объективтік болмыстың фактілері, әдетте адамдардың қасиеттері мен белгілерінде, олардың мінезінде, қасиеттерінде, т.б. Шын бақыланып, өлшенетін мәліметтерді жинаға мақсатталған сұрақтар;</a:t>
            </a:r>
            <a:br>
              <a:rPr lang="kk-K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14.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Қолдау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– әңгімелесуді қолдауға, сауалнаманы өткізу тиімділігіне бағытталған сұрақтар;</a:t>
            </a:r>
            <a:br>
              <a:rPr lang="kk-K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15.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жобақұмарлық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– мүмкін жағдайлардың жиынтығын қамтитын, олардың ішінен респондент ең ұнайтынын таңдайтын жанама сұрақтардың түрлері;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USER\Desktop\-SvqNrSdXx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871192" cy="1296144"/>
          </a:xfrm>
          <a:prstGeom prst="rect">
            <a:avLst/>
          </a:prstGeom>
          <a:noFill/>
        </p:spPr>
      </p:pic>
      <p:pic>
        <p:nvPicPr>
          <p:cNvPr id="5" name="Picture 3" descr="C:\Users\USER\Desktop\201303311732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628800"/>
            <a:ext cx="899592" cy="648072"/>
          </a:xfrm>
          <a:prstGeom prst="rect">
            <a:avLst/>
          </a:prstGeom>
          <a:noFill/>
        </p:spPr>
      </p:pic>
      <p:pic>
        <p:nvPicPr>
          <p:cNvPr id="6" name="Picture 3" descr="C:\Users\USER\Desktop\201303311732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708920"/>
            <a:ext cx="899592" cy="648072"/>
          </a:xfrm>
          <a:prstGeom prst="rect">
            <a:avLst/>
          </a:prstGeom>
          <a:noFill/>
        </p:spPr>
      </p:pic>
      <p:pic>
        <p:nvPicPr>
          <p:cNvPr id="7" name="Picture 3" descr="C:\Users\USER\Desktop\201303311732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3573016"/>
            <a:ext cx="899592" cy="648072"/>
          </a:xfrm>
          <a:prstGeom prst="rect">
            <a:avLst/>
          </a:prstGeom>
          <a:noFill/>
        </p:spPr>
      </p:pic>
      <p:pic>
        <p:nvPicPr>
          <p:cNvPr id="8" name="Picture 3" descr="C:\Users\USER\Desktop\201303311732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869160"/>
            <a:ext cx="899592" cy="648072"/>
          </a:xfrm>
          <a:prstGeom prst="rect">
            <a:avLst/>
          </a:prstGeom>
          <a:noFill/>
        </p:spPr>
      </p:pic>
      <p:pic>
        <p:nvPicPr>
          <p:cNvPr id="9" name="Picture 3" descr="C:\Users\USER\Desktop\201303311732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5733256"/>
            <a:ext cx="899592" cy="6480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76672"/>
            <a:ext cx="7920880" cy="6120680"/>
          </a:xfrm>
        </p:spPr>
        <p:txBody>
          <a:bodyPr>
            <a:normAutofit fontScale="90000"/>
          </a:bodyPr>
          <a:lstStyle/>
          <a:p>
            <a:pPr algn="just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100" dirty="0" smtClean="0">
                <a:latin typeface="Times New Roman" pitchFamily="18" charset="0"/>
                <a:cs typeface="Times New Roman" pitchFamily="18" charset="0"/>
              </a:rPr>
              <a:t>16. </a:t>
            </a:r>
            <a:r>
              <a:rPr lang="kk-KZ" sz="3100" b="1" dirty="0" smtClean="0">
                <a:latin typeface="Times New Roman" pitchFamily="18" charset="0"/>
                <a:cs typeface="Times New Roman" pitchFamily="18" charset="0"/>
              </a:rPr>
              <a:t>Тікелей</a:t>
            </a:r>
            <a:r>
              <a:rPr lang="kk-KZ" sz="3100" dirty="0" smtClean="0">
                <a:latin typeface="Times New Roman" pitchFamily="18" charset="0"/>
                <a:cs typeface="Times New Roman" pitchFamily="18" charset="0"/>
              </a:rPr>
              <a:t> – респондент қалай түсінетін болса, сол мағынасында түсінетін жауаптарды қамтитын сұрақтар,</a:t>
            </a:r>
            <a:br>
              <a:rPr lang="kk-KZ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100" dirty="0" smtClean="0">
                <a:latin typeface="Times New Roman" pitchFamily="18" charset="0"/>
                <a:cs typeface="Times New Roman" pitchFamily="18" charset="0"/>
              </a:rPr>
              <a:t>17. </a:t>
            </a:r>
            <a:r>
              <a:rPr lang="kk-KZ" sz="3100" b="1" dirty="0" smtClean="0">
                <a:latin typeface="Times New Roman" pitchFamily="18" charset="0"/>
                <a:cs typeface="Times New Roman" pitchFamily="18" charset="0"/>
              </a:rPr>
              <a:t>риторикалық</a:t>
            </a:r>
            <a:r>
              <a:rPr lang="kk-KZ" sz="3100" dirty="0" smtClean="0">
                <a:latin typeface="Times New Roman" pitchFamily="18" charset="0"/>
                <a:cs typeface="Times New Roman" pitchFamily="18" charset="0"/>
              </a:rPr>
              <a:t> – шешендік сөйлеудің тәсілі: сұақ түріндегі бекіту;</a:t>
            </a:r>
            <a:br>
              <a:rPr lang="kk-KZ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100" dirty="0" smtClean="0">
                <a:latin typeface="Times New Roman" pitchFamily="18" charset="0"/>
                <a:cs typeface="Times New Roman" pitchFamily="18" charset="0"/>
              </a:rPr>
              <a:t>18.</a:t>
            </a:r>
            <a:r>
              <a:rPr lang="kk-KZ" sz="3100" b="1" dirty="0" smtClean="0">
                <a:latin typeface="Times New Roman" pitchFamily="18" charset="0"/>
                <a:cs typeface="Times New Roman" pitchFamily="18" charset="0"/>
              </a:rPr>
              <a:t>мазмұнды</a:t>
            </a:r>
            <a:r>
              <a:rPr lang="kk-KZ" sz="3100" dirty="0" smtClean="0">
                <a:latin typeface="Times New Roman" pitchFamily="18" charset="0"/>
                <a:cs typeface="Times New Roman" pitchFamily="18" charset="0"/>
              </a:rPr>
              <a:t> – (нәтижелі) – белгілі бір құбылыстар мен олардың өзара байланыстары туралы қорытындыларды алуға бағытталған сұрақтар;</a:t>
            </a:r>
            <a:br>
              <a:rPr lang="kk-KZ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100" dirty="0" smtClean="0">
                <a:latin typeface="Times New Roman" pitchFamily="18" charset="0"/>
                <a:cs typeface="Times New Roman" pitchFamily="18" charset="0"/>
              </a:rPr>
              <a:t>19. </a:t>
            </a:r>
            <a:r>
              <a:rPr lang="kk-KZ" sz="3100" b="1" dirty="0" smtClean="0">
                <a:latin typeface="Times New Roman" pitchFamily="18" charset="0"/>
                <a:cs typeface="Times New Roman" pitchFamily="18" charset="0"/>
              </a:rPr>
              <a:t>фильтрлі</a:t>
            </a:r>
            <a:r>
              <a:rPr lang="kk-KZ" sz="3100" dirty="0" smtClean="0">
                <a:latin typeface="Times New Roman" pitchFamily="18" charset="0"/>
                <a:cs typeface="Times New Roman" pitchFamily="18" charset="0"/>
              </a:rPr>
              <a:t> – мазмұнды сұрақтарды қорытындылайтын және респонденттің осы сұрақтарды қоятын адамдардың белгілі бір тобына қатынасын анықтайтын сұрақтар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kk-KZ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USER\Desktop\-SvqNrSdXx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547664" cy="836712"/>
          </a:xfrm>
          <a:prstGeom prst="rect">
            <a:avLst/>
          </a:prstGeom>
          <a:noFill/>
        </p:spPr>
      </p:pic>
      <p:pic>
        <p:nvPicPr>
          <p:cNvPr id="6" name="Picture 3" descr="C:\Users\USER\Desktop\201303311732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124744"/>
            <a:ext cx="899592" cy="648072"/>
          </a:xfrm>
          <a:prstGeom prst="rect">
            <a:avLst/>
          </a:prstGeom>
          <a:noFill/>
        </p:spPr>
      </p:pic>
      <p:pic>
        <p:nvPicPr>
          <p:cNvPr id="7" name="Picture 3" descr="C:\Users\USER\Desktop\201303311732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76872"/>
            <a:ext cx="899592" cy="648072"/>
          </a:xfrm>
          <a:prstGeom prst="rect">
            <a:avLst/>
          </a:prstGeom>
          <a:noFill/>
        </p:spPr>
      </p:pic>
      <p:pic>
        <p:nvPicPr>
          <p:cNvPr id="8" name="Picture 3" descr="C:\Users\USER\Desktop\201303311732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3284984"/>
            <a:ext cx="899592" cy="648072"/>
          </a:xfrm>
          <a:prstGeom prst="rect">
            <a:avLst/>
          </a:prstGeom>
          <a:noFill/>
        </p:spPr>
      </p:pic>
      <p:pic>
        <p:nvPicPr>
          <p:cNvPr id="9" name="Picture 3" descr="C:\Users\USER\Desktop\201303311732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869160"/>
            <a:ext cx="899592" cy="6480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br>
              <a:rPr lang="kk-KZ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    20. 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Функциональды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– сұрауды оңтайландыруға, реттеуге арналған сұрақтар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83568" y="2780928"/>
            <a:ext cx="7992888" cy="100811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   21. функциональдық-психологиялық -  </a:t>
            </a:r>
            <a:r>
              <a:rPr lang="kk-KZ" sz="3200" b="0" dirty="0" smtClean="0">
                <a:latin typeface="Times New Roman" pitchFamily="18" charset="0"/>
                <a:cs typeface="Times New Roman" pitchFamily="18" charset="0"/>
              </a:rPr>
              <a:t>қиналысты алып тастау үшін қолданылатын сұрақтар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1187624" y="3717032"/>
            <a:ext cx="7956376" cy="24091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sz="2600" dirty="0" smtClean="0">
                <a:latin typeface="Times New Roman" pitchFamily="18" charset="0"/>
                <a:cs typeface="Times New Roman" pitchFamily="18" charset="0"/>
              </a:rPr>
              <a:t>22. </a:t>
            </a:r>
            <a:r>
              <a:rPr lang="kk-KZ" sz="2600" b="1" dirty="0" smtClean="0">
                <a:latin typeface="Times New Roman" pitchFamily="18" charset="0"/>
                <a:cs typeface="Times New Roman" pitchFamily="18" charset="0"/>
              </a:rPr>
              <a:t>мақсатты</a:t>
            </a:r>
            <a:r>
              <a:rPr lang="kk-KZ" sz="2600" dirty="0" smtClean="0">
                <a:latin typeface="Times New Roman" pitchFamily="18" charset="0"/>
                <a:cs typeface="Times New Roman" pitchFamily="18" charset="0"/>
              </a:rPr>
              <a:t> – көптеген зерттеушілік міндеттерді шешуге қажет сұрақтар.</a:t>
            </a:r>
          </a:p>
          <a:p>
            <a:pPr>
              <a:buNone/>
            </a:pPr>
            <a:r>
              <a:rPr lang="kk-KZ" sz="2600" dirty="0" smtClean="0">
                <a:latin typeface="Times New Roman" pitchFamily="18" charset="0"/>
                <a:cs typeface="Times New Roman" pitchFamily="18" charset="0"/>
              </a:rPr>
              <a:t>23. </a:t>
            </a:r>
            <a:r>
              <a:rPr lang="kk-KZ" sz="2600" b="1" dirty="0" smtClean="0">
                <a:latin typeface="Times New Roman" pitchFamily="18" charset="0"/>
                <a:cs typeface="Times New Roman" pitchFamily="18" charset="0"/>
              </a:rPr>
              <a:t>сараптық </a:t>
            </a:r>
            <a:r>
              <a:rPr lang="kk-KZ" sz="2600" dirty="0" smtClean="0">
                <a:latin typeface="Times New Roman" pitchFamily="18" charset="0"/>
                <a:cs typeface="Times New Roman" pitchFamily="18" charset="0"/>
              </a:rPr>
              <a:t>– сарапшылық элементтері бар сұрақтар.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C:\Users\USER\Desktop\-SvqNrSdXx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91680" cy="980728"/>
          </a:xfrm>
          <a:prstGeom prst="rect">
            <a:avLst/>
          </a:prstGeom>
          <a:noFill/>
        </p:spPr>
      </p:pic>
      <p:pic>
        <p:nvPicPr>
          <p:cNvPr id="10" name="Picture 3" descr="C:\Users\USER\Desktop\201303311732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340768"/>
            <a:ext cx="899592" cy="648072"/>
          </a:xfrm>
          <a:prstGeom prst="rect">
            <a:avLst/>
          </a:prstGeom>
          <a:noFill/>
        </p:spPr>
      </p:pic>
      <p:pic>
        <p:nvPicPr>
          <p:cNvPr id="11" name="Picture 3" descr="C:\Users\USER\Desktop\201303311732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780928"/>
            <a:ext cx="899592" cy="648072"/>
          </a:xfrm>
          <a:prstGeom prst="rect">
            <a:avLst/>
          </a:prstGeom>
          <a:noFill/>
        </p:spPr>
      </p:pic>
      <p:pic>
        <p:nvPicPr>
          <p:cNvPr id="12" name="Picture 3" descr="C:\Users\USER\Desktop\201303311732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933056"/>
            <a:ext cx="899592" cy="648072"/>
          </a:xfrm>
          <a:prstGeom prst="rect">
            <a:avLst/>
          </a:prstGeom>
          <a:noFill/>
        </p:spPr>
      </p:pic>
      <p:pic>
        <p:nvPicPr>
          <p:cNvPr id="13" name="Picture 3" descr="C:\Users\USER\Desktop\2013033117320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941168"/>
            <a:ext cx="899592" cy="7920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756" y="0"/>
            <a:ext cx="9162764" cy="47667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Осы курс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мына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жиі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кездеседі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507663"/>
              </p:ext>
            </p:extLst>
          </p:nvPr>
        </p:nvGraphicFramePr>
        <p:xfrm>
          <a:off x="89756" y="485675"/>
          <a:ext cx="8964488" cy="6255693"/>
        </p:xfrm>
        <a:graphic>
          <a:graphicData uri="http://schemas.openxmlformats.org/drawingml/2006/table">
            <a:tbl>
              <a:tblPr/>
              <a:tblGrid>
                <a:gridCol w="2033972"/>
                <a:gridCol w="2808312"/>
                <a:gridCol w="4122204"/>
              </a:tblGrid>
              <a:tr h="1641228"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Ашық сұрақтар</a:t>
                      </a:r>
                      <a:r>
                        <a:rPr lang="en-GB" sz="1400" dirty="0">
                          <a:latin typeface="Times New Roman"/>
                          <a:ea typeface="Times New Roman"/>
                          <a:cs typeface="Times New Roman"/>
                        </a:rPr>
                        <a:t> –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1000"/>
                        </a:spcAft>
                      </a:pPr>
                      <a:r>
                        <a:rPr lang="en-GB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Не</a:t>
                      </a:r>
                      <a:r>
                        <a:rPr lang="en-GB" sz="14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Қашан</a:t>
                      </a:r>
                      <a:r>
                        <a:rPr lang="en-GB" sz="14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Кім</a:t>
                      </a:r>
                      <a:r>
                        <a:rPr lang="en-GB" sz="14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Қанша</a:t>
                      </a:r>
                      <a:r>
                        <a:rPr lang="en-GB" sz="14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Қалай</a:t>
                      </a:r>
                      <a:r>
                        <a:rPr lang="en-GB" sz="140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дегеннен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басталатын</a:t>
                      </a:r>
                      <a:r>
                        <a:rPr lang="en-GB" sz="140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сұрақтар</a:t>
                      </a:r>
                      <a:r>
                        <a:rPr lang="en-GB" sz="1400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kk-KZ" sz="1400" b="1" i="1" dirty="0">
                          <a:latin typeface="Times New Roman"/>
                          <a:ea typeface="Times New Roman"/>
                          <a:cs typeface="Times New Roman"/>
                        </a:rPr>
                        <a:t>Неге</a:t>
                      </a: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 сұрағы б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айыппен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пайдаланылуы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тиіс</a:t>
                      </a:r>
                      <a:r>
                        <a:rPr lang="en-GB" sz="14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өйткені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ол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сынға алып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келуі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мүмкін</a:t>
                      </a:r>
                      <a:r>
                        <a:rPr lang="en-GB" sz="1400" dirty="0"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ru-RU" sz="14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қалай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сұрағы байқап қойылуы керек</a:t>
                      </a:r>
                      <a:r>
                        <a:rPr lang="en-GB" sz="14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өйткені ол</a:t>
                      </a:r>
                      <a:r>
                        <a:rPr lang="en-GB" sz="140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талдамалық ойлау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туғызуға әкелуі мүмкін</a:t>
                      </a:r>
                      <a:r>
                        <a:rPr lang="en-GB" sz="1400" dirty="0">
                          <a:latin typeface="Times New Roman"/>
                          <a:ea typeface="Times New Roman"/>
                          <a:cs typeface="Times New Roman"/>
                        </a:rPr>
                        <a:t>).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Ашық сұрақтар сипаттамалық жауапты талап етеді</a:t>
                      </a:r>
                      <a:r>
                        <a:rPr lang="en-GB" sz="140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Олар, әріптестер үшін  ақпаратты ашады және оларды жауапкершілік сезімдерге ынталандырады. Мұғалім тиісті фактілерді нақты қабылдауды және ақпарат пен қабілеттің сәйкестігін анықтауды құрады. Сұрақтар қою үдерісінде сондай-ақ креативтік ойлар мен идеяларды туғызу қабілетін дамытады.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0456"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1000"/>
                        </a:spcAft>
                      </a:pPr>
                      <a:r>
                        <a:rPr lang="kk-KZ" sz="1400" b="1" dirty="0">
                          <a:latin typeface="Times New Roman"/>
                          <a:ea typeface="Times New Roman"/>
                          <a:cs typeface="Times New Roman"/>
                        </a:rPr>
                        <a:t>Жабық сұрақтар</a:t>
                      </a: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 – </a:t>
                      </a:r>
                      <a:r>
                        <a:rPr lang="kk-KZ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сирек </a:t>
                      </a: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қолданылады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100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Менікі дұрыс па?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100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 Сұрақтың бұл түрі ИӘ немесе ЖОҚ деген жауап қажет болған жағдайда пайдаланылады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15461"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Түсіндірме сұрақтар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Егер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сіз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белгіленген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әрекетті орындасаңыз, қандай жетістікке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жетесіз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Бұл сұрақтардымұғалімдер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де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кейбір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сәттерді нақтылау үшін пайдаланады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41310"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Жетектеуші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сұрақтар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Өмірдегі сенің мақсатың қандай?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Жетектеуші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сұрақтар рефлексияны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талап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етеді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және мұғалімге оның құндылығын, эмоциясын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мінез-құлқын және проблемалар/жағдайға қарай бейімдеуге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мүмкіндік береді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(үй жұмысы үшін пайдалы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).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01531"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Өткір 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кекесінді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сұрақтар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Егер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салдары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үшін жауапкершілік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алу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басыңыздан өтпесе, онда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не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істер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едіңіз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?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Өткір сұрақтар мұғаліммен жұмыс істегенде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пайдалы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өйткені көбі оған сенбейді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n-GB" sz="1400" dirty="0">
                          <a:latin typeface="Tahoma"/>
                          <a:ea typeface="Times New Roman"/>
                          <a:cs typeface="Times New Roman"/>
                        </a:rPr>
                        <a:t>�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Бұл сұрақтың түрі шектеулерден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тыс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ұстанымының шегін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жоюға бағыттала келіп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мұғалімнің шектеулерден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тыс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өзін көруіне мүмкіндік береді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n-GB" sz="1400" dirty="0">
                          <a:latin typeface="Tahoma"/>
                          <a:ea typeface="Times New Roman"/>
                          <a:cs typeface="Times New Roman"/>
                        </a:rPr>
                        <a:t>�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75643"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Шектеуші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ұстанымға күмән келтіретін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сұрақтар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1000"/>
                        </a:spcAft>
                      </a:pPr>
                      <a:r>
                        <a:rPr lang="ru-RU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мұғалім 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«Мен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әрқашанда жобалық жұмысты бөгеймін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»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дейді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ts val="135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Кім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?»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деп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сұрақ қояды.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Күрделі сұрақтар мұғалім туралы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таралған хабарларды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арттыруға бағытталып, одан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әрі ілгері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жылжуына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көмектеседі.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20064"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Кесімді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немесе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күшті әсер етуші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сұрақтар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Сізді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….. не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тоқтатып тұр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Кесімді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сұрақтар әдетте қысқа болады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ол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мұғалімге түсіну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мен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ұғыну үдерісінде әжептәуір секіріс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жасауға көмектесу үшін беріледі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..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420</Words>
  <Application>Microsoft Office PowerPoint</Application>
  <PresentationFormat>Экран (4:3)</PresentationFormat>
  <Paragraphs>37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Tahoma</vt:lpstr>
      <vt:lpstr>Times New Roman</vt:lpstr>
      <vt:lpstr>Тема Office</vt:lpstr>
      <vt:lpstr>Сұрақ – жауап түрінде анықтау немесе толықтыруға мұқтаж ақпараты бар ерекше ойлау формасы</vt:lpstr>
      <vt:lpstr>          Сұрақ қою мынандай                 түрлерге бөлінеді</vt:lpstr>
      <vt:lpstr>5. Дихотомиялық – тек бір таңдауы ғана бар, бірақ міндетті түрде сенімді немсе теріс шамаланған сұрақтар; 6. жабық – тек берілген тұжырымдарда бір немесе бірнеше жауаптарды таңдауды қарастыратын сұрақтар; 7. бақылаушы – мәліметтердің шындығын бақылау үшін пайдалынатын сұрақтар; 8. жанама – респонденттен (сауалнамаға жауап берушіден) жасырынған мағынаны түсіндіруді қамтитын сұрақтар, 9. жеке – сұрақ берушінің бағалауы мен ойлануына қатысты сұрақтар; 10. қақпан – (айлакерлік сұрақ) – жоққа жауап беруді қарастыратын тестің түрі; </vt:lpstr>
      <vt:lpstr>   11. Білім туралы (сұрақ-тест) – респонденттердің ақпараттану дәрежесін анықтауға бағытталған сұрақтар (эрудициясын, интеллектісін); 12. ашық – алдын ала қарастырлмаған жауаптар қамтылмаған сұрақтар; 13. фактілер туралы – объективтік болмыстың фактілері, әдетте адамдардың қасиеттері мен белгілерінде, олардың мінезінде, қасиеттерінде, т.б. Шын бақыланып, өлшенетін мәліметтерді жинаға мақсатталған сұрақтар; 14. Қолдау – әңгімелесуді қолдауға, сауалнаманы өткізу тиімділігіне бағытталған сұрақтар; 15. жобақұмарлық – мүмкін жағдайлардың жиынтығын қамтитын, олардың ішінен респондент ең ұнайтынын таңдайтын жанама сұрақтардың түрлері;</vt:lpstr>
      <vt:lpstr>  16. Тікелей – респондент қалай түсінетін болса, сол мағынасында түсінетін жауаптарды қамтитын сұрақтар, 17. риторикалық – шешендік сөйлеудің тәсілі: сұақ түріндегі бекіту; 18.мазмұнды – (нәтижелі) – белгілі бір құбылыстар мен олардың өзара байланыстары туралы қорытындыларды алуға бағытталған сұрақтар; 19. фильтрлі – мазмұнды сұрақтарды қорытындылайтын және респонденттің осы сұрақтарды қоятын адамдардың белгілі бір тобына қатынасын анықтайтын сұрақтар;  </vt:lpstr>
      <vt:lpstr>                    20. Функциональды – сұрауды оңтайландыруға, реттеуге арналған сұрақтар.</vt:lpstr>
      <vt:lpstr>Осы курс бойынша мына сұрақтар жиі кездеседі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Сұрақ – жауап түрінде анықтау немесе толықтыруға мұқтаж ақпараты бар ерекше ойлау формасы</dc:title>
  <dc:creator>USER</dc:creator>
  <cp:lastModifiedBy>admin</cp:lastModifiedBy>
  <cp:revision>18</cp:revision>
  <dcterms:created xsi:type="dcterms:W3CDTF">2015-04-09T05:50:19Z</dcterms:created>
  <dcterms:modified xsi:type="dcterms:W3CDTF">2023-01-03T08:21:55Z</dcterms:modified>
</cp:coreProperties>
</file>